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1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Nunito" pitchFamily="2" charset="0"/>
      <p:regular r:id="rId46"/>
      <p:bold r:id="rId47"/>
      <p:italic r:id="rId48"/>
      <p:boldItalic r:id="rId49"/>
    </p:embeddedFont>
    <p:embeddedFont>
      <p:font typeface="Oxygen" panose="02000503000000000000" pitchFamily="2" charset="0"/>
      <p:regular r:id="rId50"/>
      <p:bold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Light" panose="00000400000000000000" pitchFamily="2" charset="0"/>
      <p:regular r:id="rId56"/>
      <p:bold r:id="rId57"/>
      <p:italic r:id="rId58"/>
      <p:boldItalic r:id="rId59"/>
    </p:embeddedFont>
    <p:embeddedFont>
      <p:font typeface="Poppins Medium" panose="00000600000000000000" pitchFamily="2" charset="0"/>
      <p:regular r:id="rId60"/>
      <p:bold r:id="rId61"/>
      <p:italic r:id="rId62"/>
      <p:boldItalic r:id="rId63"/>
    </p:embeddedFont>
    <p:embeddedFont>
      <p:font typeface="Poppins SemiBold" panose="00000700000000000000" pitchFamily="2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os Abraham Lambrañ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6AD8DC-32DA-44D3-9A29-9EEA26FA7214}">
  <a:tblStyle styleId="{756AD8DC-32DA-44D3-9A29-9EEA26FA72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CFA144-B73D-426B-AE28-33DB3BDAFE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F160CF8-80B0-4A8E-954B-4DBD398DBF3B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13T22:10:15.720" idx="1">
    <p:pos x="6000" y="0"/>
    <p:text>Gerardo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ad42867f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12ad42867f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ad42867f4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2ad42867f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ad42867f4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12ad42867f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c458a2701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1c458a2701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458a2701_8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11c458a2701_8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c458a2701_8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1c458a2701_8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c458a2701_8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11c458a2701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c458a2701_8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11c458a2701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ad42867f4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12ad42867f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ade1184b8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2ade1184b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ad42867f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Helly</a:t>
            </a:r>
            <a:endParaRPr/>
          </a:p>
        </p:txBody>
      </p:sp>
      <p:sp>
        <p:nvSpPr>
          <p:cNvPr id="127" name="Google Shape;127;g12ad42867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ade1184b8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12ade1184b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ade1184b8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12ade1184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b091c04a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b091c04a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2b091c04a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b091c04a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b091c04a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2b091c04aa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b091c04a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b091c04aa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2b091c04a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b091c04a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b091c04aa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2b091c04aa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b091c04a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b091c04a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2b091c04a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c458a2701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11c458a2701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c458a2701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11c458a27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a4e768070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a4e768070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2a4e768070_6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c458a2701_1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g11c458a270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a2ca22a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12a2ca22a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a4e7680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g12a4e7680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8c534cbd1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128c534cbd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ad15c7ae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ad15c7ae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2ad15c7ae9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ad15c7ae9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g12ad15c7ae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a4e7680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g12a4e7680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Ruta critica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 la secuencia de actividades que representa el camino mas largo a través de un proyecto, lo cual determina la menor duración posible del mismo.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a4e768070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En retrospectiva hemos visto como podemos ordenar las tareas de un proyecto, con la ayuda de técnicas como diagrama de precedencia o diagrama de red. Que nos permite realizar revisiones y ajustes en los calendarios que pueden basarse en el uso de recurso y necesidades. Reduciendo los riesgos en la finalización del proyecto.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g12a4e76807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c44cda0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c44cda08e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1c44cda08e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ad42867f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12ad42867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a4e768070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12a4e7680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c44cda08e_0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11c44cda08e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d42867f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12ad42867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ad42867f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12ad42867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5086546" y="0"/>
            <a:ext cx="2018898" cy="2018372"/>
          </a:xfrm>
          <a:prstGeom prst="roundRect">
            <a:avLst>
              <a:gd name="adj" fmla="val 0"/>
            </a:avLst>
          </a:prstGeom>
          <a:solidFill>
            <a:srgbClr val="FFCA3A"/>
          </a:solidFill>
          <a:ln>
            <a:noFill/>
          </a:ln>
          <a:effectLst>
            <a:outerShdw blurRad="127000" dist="1016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105444" y="2018372"/>
            <a:ext cx="3989275" cy="4077632"/>
          </a:xfrm>
          <a:prstGeom prst="rect">
            <a:avLst/>
          </a:prstGeom>
          <a:solidFill>
            <a:srgbClr val="8AC926"/>
          </a:solidFill>
          <a:ln>
            <a:noFill/>
          </a:ln>
          <a:effectLst>
            <a:outerShdw blurRad="127000" dist="1016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Google Shape;61;p15"/>
          <p:cNvCxnSpPr>
            <a:stCxn id="60" idx="1"/>
            <a:endCxn id="60" idx="3"/>
          </p:cNvCxnSpPr>
          <p:nvPr/>
        </p:nvCxnSpPr>
        <p:spPr>
          <a:xfrm>
            <a:off x="7105444" y="4057188"/>
            <a:ext cx="398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4240217" y="1573218"/>
            <a:ext cx="3711566" cy="3711564"/>
          </a:xfrm>
          <a:prstGeom prst="ellipse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4634696" y="1967697"/>
            <a:ext cx="2922610" cy="2922608"/>
          </a:xfrm>
          <a:prstGeom prst="ellipse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 rot="10800000" flipH="1">
            <a:off x="-1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 extrusionOk="0">
                <a:moveTo>
                  <a:pt x="0" y="6858000"/>
                </a:moveTo>
                <a:lnTo>
                  <a:pt x="1612905" y="6858000"/>
                </a:lnTo>
                <a:lnTo>
                  <a:pt x="3169920" y="6858000"/>
                </a:lnTo>
                <a:lnTo>
                  <a:pt x="5547373" y="6858000"/>
                </a:lnTo>
                <a:cubicBezTo>
                  <a:pt x="5850371" y="6858000"/>
                  <a:pt x="6096000" y="6612371"/>
                  <a:pt x="6096000" y="6309373"/>
                </a:cubicBezTo>
                <a:lnTo>
                  <a:pt x="6096000" y="4627420"/>
                </a:lnTo>
                <a:lnTo>
                  <a:pt x="6096000" y="4078793"/>
                </a:lnTo>
                <a:lnTo>
                  <a:pt x="6096000" y="3480262"/>
                </a:lnTo>
                <a:lnTo>
                  <a:pt x="6096000" y="3377740"/>
                </a:lnTo>
                <a:lnTo>
                  <a:pt x="6096000" y="2779209"/>
                </a:lnTo>
                <a:lnTo>
                  <a:pt x="6096000" y="2230582"/>
                </a:lnTo>
                <a:lnTo>
                  <a:pt x="6096000" y="548629"/>
                </a:lnTo>
                <a:cubicBezTo>
                  <a:pt x="6096000" y="245631"/>
                  <a:pt x="5850371" y="2"/>
                  <a:pt x="5547373" y="2"/>
                </a:cubicBezTo>
                <a:lnTo>
                  <a:pt x="3169920" y="2"/>
                </a:lnTo>
                <a:lnTo>
                  <a:pt x="316992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bg>
      <p:bgPr>
        <a:solidFill>
          <a:srgbClr val="1982C4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 rot="-5400000" flipH="1">
            <a:off x="6095999" y="761999"/>
            <a:ext cx="6095998" cy="6096004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9411"/>
                </a:srgbClr>
              </a:gs>
              <a:gs pos="7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26"/>
          <p:cNvCxnSpPr/>
          <p:nvPr/>
        </p:nvCxnSpPr>
        <p:spPr>
          <a:xfrm>
            <a:off x="1097278" y="5870540"/>
            <a:ext cx="9997442" cy="0"/>
          </a:xfrm>
          <a:prstGeom prst="straightConnector1">
            <a:avLst/>
          </a:prstGeom>
          <a:noFill/>
          <a:ln w="9525" cap="flat" cmpd="sng">
            <a:solidFill>
              <a:srgbClr val="1982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26"/>
          <p:cNvSpPr/>
          <p:nvPr/>
        </p:nvSpPr>
        <p:spPr>
          <a:xfrm>
            <a:off x="6096002" y="761997"/>
            <a:ext cx="6095998" cy="6096004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solidFill>
            <a:schemeClr val="dk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6"/>
          <p:cNvSpPr/>
          <p:nvPr/>
        </p:nvSpPr>
        <p:spPr>
          <a:xfrm rot="-5400000">
            <a:off x="2" y="26676"/>
            <a:ext cx="3399254" cy="3399257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dk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6"/>
          <p:cNvSpPr/>
          <p:nvPr/>
        </p:nvSpPr>
        <p:spPr>
          <a:xfrm>
            <a:off x="6096000" y="-6096004"/>
            <a:ext cx="12192000" cy="12192008"/>
          </a:xfrm>
          <a:prstGeom prst="arc">
            <a:avLst>
              <a:gd name="adj1" fmla="val 9275657"/>
              <a:gd name="adj2" fmla="val 10838395"/>
            </a:avLst>
          </a:prstGeom>
          <a:noFill/>
          <a:ln w="9525" cap="flat" cmpd="sng">
            <a:solidFill>
              <a:srgbClr val="8AC9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6"/>
          <p:cNvSpPr/>
          <p:nvPr/>
        </p:nvSpPr>
        <p:spPr>
          <a:xfrm>
            <a:off x="-4062718" y="-4062719"/>
            <a:ext cx="8125432" cy="8125438"/>
          </a:xfrm>
          <a:prstGeom prst="arc">
            <a:avLst>
              <a:gd name="adj1" fmla="val 4884513"/>
              <a:gd name="adj2" fmla="val 5383496"/>
            </a:avLst>
          </a:prstGeom>
          <a:noFill/>
          <a:ln w="9525" cap="flat" cmpd="sng">
            <a:solidFill>
              <a:srgbClr val="FF59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4"/>
          <p:cNvCxnSpPr/>
          <p:nvPr/>
        </p:nvCxnSpPr>
        <p:spPr>
          <a:xfrm>
            <a:off x="1097278" y="3429000"/>
            <a:ext cx="9997442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/>
          <p:nvPr/>
        </p:nvSpPr>
        <p:spPr>
          <a:xfrm>
            <a:off x="3672839" y="1005840"/>
            <a:ext cx="4846322" cy="4846320"/>
          </a:xfrm>
          <a:prstGeom prst="ellipse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"/>
          <p:cNvSpPr/>
          <p:nvPr/>
        </p:nvSpPr>
        <p:spPr>
          <a:xfrm>
            <a:off x="3947159" y="1280160"/>
            <a:ext cx="4297682" cy="4297680"/>
          </a:xfrm>
          <a:prstGeom prst="ellipse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5146404" y="2178698"/>
            <a:ext cx="1860852" cy="2500604"/>
          </a:xfrm>
          <a:prstGeom prst="roundRect">
            <a:avLst>
              <a:gd name="adj" fmla="val 3334"/>
            </a:avLst>
          </a:prstGeom>
          <a:solidFill>
            <a:srgbClr val="1982C4"/>
          </a:solidFill>
          <a:ln>
            <a:noFill/>
          </a:ln>
          <a:effectLst>
            <a:outerShdw blurRad="127000" dist="1016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"/>
          <p:cNvSpPr/>
          <p:nvPr/>
        </p:nvSpPr>
        <p:spPr>
          <a:xfrm>
            <a:off x="9233868" y="2178698"/>
            <a:ext cx="1860852" cy="2500604"/>
          </a:xfrm>
          <a:prstGeom prst="roundRect">
            <a:avLst>
              <a:gd name="adj" fmla="val 3334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"/>
          <p:cNvSpPr/>
          <p:nvPr/>
        </p:nvSpPr>
        <p:spPr>
          <a:xfrm>
            <a:off x="7200202" y="836956"/>
            <a:ext cx="1860852" cy="2500604"/>
          </a:xfrm>
          <a:prstGeom prst="roundRect">
            <a:avLst>
              <a:gd name="adj" fmla="val 3334"/>
            </a:avLst>
          </a:prstGeom>
          <a:solidFill>
            <a:srgbClr val="FFCA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"/>
          <p:cNvSpPr/>
          <p:nvPr/>
        </p:nvSpPr>
        <p:spPr>
          <a:xfrm>
            <a:off x="7200202" y="3520440"/>
            <a:ext cx="1860852" cy="2500604"/>
          </a:xfrm>
          <a:prstGeom prst="roundRect">
            <a:avLst>
              <a:gd name="adj" fmla="val 3334"/>
            </a:avLst>
          </a:prstGeom>
          <a:solidFill>
            <a:srgbClr val="8AC9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 rot="10800000" flipH="1">
            <a:off x="4688104" y="2810815"/>
            <a:ext cx="4850420" cy="281579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5166536" y="3286022"/>
            <a:ext cx="1860852" cy="1865376"/>
          </a:xfrm>
          <a:prstGeom prst="ellipse">
            <a:avLst/>
          </a:prstGeom>
          <a:solidFill>
            <a:srgbClr val="8AC926"/>
          </a:solidFill>
          <a:ln>
            <a:noFill/>
          </a:ln>
          <a:effectLst>
            <a:outerShdw blurRad="127000" dist="1016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9233868" y="3286022"/>
            <a:ext cx="1860852" cy="1865376"/>
          </a:xfrm>
          <a:prstGeom prst="ellipse">
            <a:avLst/>
          </a:prstGeom>
          <a:solidFill>
            <a:srgbClr val="6A4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8"/>
          <p:cNvSpPr/>
          <p:nvPr/>
        </p:nvSpPr>
        <p:spPr>
          <a:xfrm>
            <a:off x="7200202" y="3286022"/>
            <a:ext cx="1860852" cy="1865376"/>
          </a:xfrm>
          <a:prstGeom prst="ellipse">
            <a:avLst/>
          </a:prstGeom>
          <a:solidFill>
            <a:srgbClr val="198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3132870" y="3286022"/>
            <a:ext cx="1860852" cy="1865376"/>
          </a:xfrm>
          <a:prstGeom prst="ellipse">
            <a:avLst/>
          </a:prstGeom>
          <a:solidFill>
            <a:srgbClr val="FFCA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1097280" y="3286022"/>
            <a:ext cx="1860852" cy="1865376"/>
          </a:xfrm>
          <a:prstGeom prst="ellipse">
            <a:avLst/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753386" y="3011702"/>
            <a:ext cx="548640" cy="54864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rgbClr val="000000">
                <a:alpha val="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5826351" y="3011702"/>
            <a:ext cx="548640" cy="54864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rgbClr val="000000">
                <a:alpha val="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9889974" y="3011702"/>
            <a:ext cx="548640" cy="54864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rgbClr val="000000">
                <a:alpha val="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794833" y="4877078"/>
            <a:ext cx="548640" cy="54864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rgbClr val="000000">
                <a:alpha val="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7858456" y="4877078"/>
            <a:ext cx="548640" cy="54864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rgbClr val="000000">
                <a:alpha val="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5334006" y="0"/>
            <a:ext cx="6857994" cy="6858001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solidFill>
            <a:srgbClr val="F2F2F2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5334004" y="-6858000"/>
            <a:ext cx="13715991" cy="13716000"/>
          </a:xfrm>
          <a:prstGeom prst="arc">
            <a:avLst>
              <a:gd name="adj1" fmla="val 9571198"/>
              <a:gd name="adj2" fmla="val 10790569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 rot="10800000" flipH="1">
            <a:off x="9144000" y="3809999"/>
            <a:ext cx="3048000" cy="3048001"/>
          </a:xfrm>
          <a:custGeom>
            <a:avLst/>
            <a:gdLst/>
            <a:ahLst/>
            <a:cxnLst/>
            <a:rect l="l" t="t" r="r" b="b"/>
            <a:pathLst>
              <a:path w="3048000" h="3048001" extrusionOk="0">
                <a:moveTo>
                  <a:pt x="3048000" y="3048001"/>
                </a:moveTo>
                <a:lnTo>
                  <a:pt x="3048000" y="0"/>
                </a:lnTo>
                <a:lnTo>
                  <a:pt x="0" y="0"/>
                </a:lnTo>
                <a:lnTo>
                  <a:pt x="3966" y="156849"/>
                </a:lnTo>
                <a:cubicBezTo>
                  <a:pt x="85601" y="1767321"/>
                  <a:pt x="1417241" y="3048001"/>
                  <a:pt x="3048000" y="3048001"/>
                </a:cubicBezTo>
                <a:close/>
              </a:path>
            </a:pathLst>
          </a:custGeom>
          <a:solidFill>
            <a:srgbClr val="8AC9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5334004" y="-6858000"/>
            <a:ext cx="13715991" cy="13716000"/>
          </a:xfrm>
          <a:prstGeom prst="arc">
            <a:avLst>
              <a:gd name="adj1" fmla="val 7284500"/>
              <a:gd name="adj2" fmla="val 10790569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4132068" y="3303581"/>
            <a:ext cx="2564272" cy="2564272"/>
          </a:xfrm>
          <a:prstGeom prst="ellipse">
            <a:avLst/>
          </a:prstGeom>
          <a:solidFill>
            <a:srgbClr val="FFCA3A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1"/>
          <p:cNvSpPr/>
          <p:nvPr/>
        </p:nvSpPr>
        <p:spPr>
          <a:xfrm rot="10800000" flipH="1">
            <a:off x="9144000" y="0"/>
            <a:ext cx="3048000" cy="3048002"/>
          </a:xfrm>
          <a:custGeom>
            <a:avLst/>
            <a:gdLst/>
            <a:ahLst/>
            <a:cxnLst/>
            <a:rect l="l" t="t" r="r" b="b"/>
            <a:pathLst>
              <a:path w="3048000" h="3048002" extrusionOk="0">
                <a:moveTo>
                  <a:pt x="0" y="3048002"/>
                </a:moveTo>
                <a:lnTo>
                  <a:pt x="3048000" y="3048002"/>
                </a:lnTo>
                <a:lnTo>
                  <a:pt x="3048000" y="0"/>
                </a:lnTo>
                <a:cubicBezTo>
                  <a:pt x="1364636" y="0"/>
                  <a:pt x="0" y="1364637"/>
                  <a:pt x="0" y="3048002"/>
                </a:cubicBez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5" r:id="rId13"/>
    <p:sldLayoutId id="2147483668" r:id="rId14"/>
    <p:sldLayoutId id="2147483672" r:id="rId15"/>
    <p:sldLayoutId id="2147483673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9"/>
          <p:cNvPicPr preferRelativeResize="0"/>
          <p:nvPr/>
        </p:nvPicPr>
        <p:blipFill rotWithShape="1">
          <a:blip r:embed="rId3">
            <a:alphaModFix/>
          </a:blip>
          <a:srcRect l="6632" r="6632"/>
          <a:stretch/>
        </p:blipFill>
        <p:spPr>
          <a:xfrm>
            <a:off x="5146397" y="0"/>
            <a:ext cx="5948320" cy="6858000"/>
          </a:xfrm>
          <a:custGeom>
            <a:avLst/>
            <a:gdLst/>
            <a:ahLst/>
            <a:cxnLst/>
            <a:rect l="l" t="t" r="r" b="b"/>
            <a:pathLst>
              <a:path w="5948320" h="6858000" extrusionOk="0">
                <a:moveTo>
                  <a:pt x="0" y="0"/>
                </a:moveTo>
                <a:lnTo>
                  <a:pt x="5948320" y="0"/>
                </a:lnTo>
                <a:lnTo>
                  <a:pt x="59483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" name="Google Shape;105;p29"/>
          <p:cNvSpPr/>
          <p:nvPr/>
        </p:nvSpPr>
        <p:spPr>
          <a:xfrm rot="10800000" flipH="1">
            <a:off x="5146396" y="5870540"/>
            <a:ext cx="5948321" cy="1005840"/>
          </a:xfrm>
          <a:prstGeom prst="roundRect">
            <a:avLst>
              <a:gd name="adj" fmla="val 0"/>
            </a:avLst>
          </a:prstGeom>
          <a:solidFill>
            <a:srgbClr val="FF595E">
              <a:alpha val="9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29"/>
          <p:cNvCxnSpPr/>
          <p:nvPr/>
        </p:nvCxnSpPr>
        <p:spPr>
          <a:xfrm>
            <a:off x="1097278" y="5870540"/>
            <a:ext cx="9997442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9"/>
          <p:cNvSpPr/>
          <p:nvPr/>
        </p:nvSpPr>
        <p:spPr>
          <a:xfrm>
            <a:off x="621500" y="999500"/>
            <a:ext cx="431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Gestión del tiempo del proyecto</a:t>
            </a:r>
            <a:r>
              <a:rPr lang="en-US" sz="5400" b="0" i="0" u="none" strike="noStrike" cap="none">
                <a:solidFill>
                  <a:srgbClr val="1982C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9"/>
          <p:cNvSpPr/>
          <p:nvPr/>
        </p:nvSpPr>
        <p:spPr>
          <a:xfrm>
            <a:off x="621500" y="3747003"/>
            <a:ext cx="2951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Profesor: Ramfis Miguelena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9"/>
          <p:cNvSpPr/>
          <p:nvPr/>
        </p:nvSpPr>
        <p:spPr>
          <a:xfrm rot="10800000">
            <a:off x="621425" y="4284600"/>
            <a:ext cx="1626300" cy="359700"/>
          </a:xfrm>
          <a:prstGeom prst="roundRect">
            <a:avLst>
              <a:gd name="adj" fmla="val 18216"/>
            </a:avLst>
          </a:prstGeom>
          <a:solidFill>
            <a:srgbClr val="FFBD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A3838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621375" y="4326000"/>
            <a:ext cx="162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Grupo 1IF-141</a:t>
            </a:r>
            <a:endParaRPr sz="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29"/>
          <p:cNvSpPr/>
          <p:nvPr/>
        </p:nvSpPr>
        <p:spPr>
          <a:xfrm rot="10800000">
            <a:off x="11094717" y="5870540"/>
            <a:ext cx="1097283" cy="1005840"/>
          </a:xfrm>
          <a:prstGeom prst="roundRect">
            <a:avLst>
              <a:gd name="adj" fmla="val 0"/>
            </a:avLst>
          </a:prstGeom>
          <a:solidFill>
            <a:schemeClr val="dk1">
              <a:alpha val="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4425" y="0"/>
            <a:ext cx="2895599" cy="3322322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9" name="Google Shape;219;p40"/>
          <p:cNvSpPr/>
          <p:nvPr/>
        </p:nvSpPr>
        <p:spPr>
          <a:xfrm>
            <a:off x="574925" y="1890550"/>
            <a:ext cx="7715400" cy="4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oppins Light"/>
              <a:buChar char="●"/>
            </a:pPr>
            <a:r>
              <a:rPr lang="en-US" sz="16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Juicio de expertos</a:t>
            </a:r>
            <a:r>
              <a:rPr lang="en-US" sz="16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: Experiencias anteriores del equipo pueden estimar.</a:t>
            </a: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oppins Light"/>
              <a:buChar char="●"/>
            </a:pPr>
            <a:r>
              <a:rPr lang="en-US" sz="16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Estimación análoga</a:t>
            </a:r>
            <a:r>
              <a:rPr lang="en-US" sz="16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: Técnica para estimar duración o el costo de la actividad o un proyecto (Duración, presupuesto y complejidad).</a:t>
            </a: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oppins Light"/>
              <a:buChar char="●"/>
            </a:pPr>
            <a:r>
              <a:rPr lang="en-US" sz="16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Estimación paramétrica</a:t>
            </a:r>
            <a:r>
              <a:rPr lang="en-US" sz="16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: Relación estadística de datos históricos para calcular es más exacta que la análoga.</a:t>
            </a: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oppins Light"/>
              <a:buChar char="●"/>
            </a:pPr>
            <a:r>
              <a:rPr lang="en-US" sz="16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Estimación de tres valores</a:t>
            </a:r>
            <a:r>
              <a:rPr lang="en-US" sz="16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: Logra mayor exactitud tomando el riesgo y la incertidumbre.  Se utiliza el método de PERT (Project Evaluation and Review) Modelo de la gestión de proyectos diseñado para analizar y representar tareas de un proyecto.</a:t>
            </a: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0" name="Google Shape;220;p40"/>
          <p:cNvSpPr/>
          <p:nvPr/>
        </p:nvSpPr>
        <p:spPr>
          <a:xfrm rot="10800000" flipH="1">
            <a:off x="8870000" y="3322319"/>
            <a:ext cx="3314700" cy="3535681"/>
          </a:xfrm>
          <a:custGeom>
            <a:avLst/>
            <a:gdLst/>
            <a:ahLst/>
            <a:cxnLst/>
            <a:rect l="l" t="t" r="r" b="b"/>
            <a:pathLst>
              <a:path w="3048000" h="3048001" extrusionOk="0">
                <a:moveTo>
                  <a:pt x="3048000" y="3048001"/>
                </a:moveTo>
                <a:lnTo>
                  <a:pt x="3048000" y="0"/>
                </a:lnTo>
                <a:lnTo>
                  <a:pt x="0" y="0"/>
                </a:lnTo>
                <a:lnTo>
                  <a:pt x="3966" y="156849"/>
                </a:lnTo>
                <a:cubicBezTo>
                  <a:pt x="85601" y="1767321"/>
                  <a:pt x="1417241" y="3048001"/>
                  <a:pt x="3048000" y="3048001"/>
                </a:cubicBezTo>
                <a:close/>
              </a:path>
            </a:pathLst>
          </a:custGeom>
          <a:solidFill>
            <a:srgbClr val="8AC926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9857175" y="0"/>
            <a:ext cx="2346959" cy="27279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0"/>
          <p:cNvSpPr/>
          <p:nvPr/>
        </p:nvSpPr>
        <p:spPr>
          <a:xfrm>
            <a:off x="659175" y="397038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Herramientas y Técnicas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Las técnicas más frecuentes para estimar </a:t>
            </a:r>
            <a:endParaRPr sz="2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7575" y="0"/>
            <a:ext cx="2926079" cy="252984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8" name="Google Shape;228;p41"/>
          <p:cNvSpPr/>
          <p:nvPr/>
        </p:nvSpPr>
        <p:spPr>
          <a:xfrm>
            <a:off x="659175" y="1244250"/>
            <a:ext cx="7791000" cy="27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Poppins Light"/>
              <a:buAutoNum type="arabicPeriod"/>
            </a:pPr>
            <a:r>
              <a:rPr lang="en-US" sz="17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Lista de actividades</a:t>
            </a:r>
            <a:r>
              <a:rPr lang="en-US" sz="17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: Todas las actividades del cronograma.  Incluye el identificador de la actividad y una descripción del alcance del trabajo.</a:t>
            </a:r>
            <a:endParaRPr sz="17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Poppins Light"/>
              <a:buAutoNum type="arabicPeriod"/>
            </a:pPr>
            <a:r>
              <a:rPr lang="en-US" sz="17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Listas de Hitos</a:t>
            </a:r>
            <a:r>
              <a:rPr lang="en-US" sz="17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: Son los eventos o puntos significativos dentro del proyecto, no tienen duración.  Pueden ser obligatorios u opcionales.   Ejemplo:</a:t>
            </a:r>
            <a:endParaRPr sz="17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1"/>
          <p:cNvSpPr/>
          <p:nvPr/>
        </p:nvSpPr>
        <p:spPr>
          <a:xfrm>
            <a:off x="659175" y="320838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Salidas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aphicFrame>
        <p:nvGraphicFramePr>
          <p:cNvPr id="231" name="Google Shape;231;p41"/>
          <p:cNvGraphicFramePr/>
          <p:nvPr/>
        </p:nvGraphicFramePr>
        <p:xfrm>
          <a:off x="947725" y="389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{756AD8DC-32DA-44D3-9A29-9EEA26FA7214}</a:tableStyleId>
              </a:tblPr>
              <a:tblGrid>
                <a:gridCol w="37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HITOS DE UN PARQUE EÓLICO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HITOS DE TIC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Estudio de Ingeniería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 las necesidades de información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 de tramitación ambiental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 situaciones externas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 de obras civiles y transporte de equipos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8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 la seguridad de Internet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7575" y="0"/>
            <a:ext cx="2926079" cy="252984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7" name="Google Shape;237;p42"/>
          <p:cNvSpPr/>
          <p:nvPr/>
        </p:nvSpPr>
        <p:spPr>
          <a:xfrm>
            <a:off x="659175" y="1015650"/>
            <a:ext cx="7791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3. 	Especificación de la Tarea - Atributos de la Actividad: </a:t>
            </a:r>
            <a:endParaRPr sz="17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659175" y="320838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Salidas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aphicFrame>
        <p:nvGraphicFramePr>
          <p:cNvPr id="240" name="Google Shape;240;p42"/>
          <p:cNvGraphicFramePr/>
          <p:nvPr/>
        </p:nvGraphicFramePr>
        <p:xfrm>
          <a:off x="759450" y="152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{756AD8DC-32DA-44D3-9A29-9EEA26FA7214}</a:tableStyleId>
              </a:tblPr>
              <a:tblGrid>
                <a:gridCol w="362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IDENTIFICADOR DE LA EDT</a:t>
                      </a:r>
                      <a:endParaRPr sz="1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3.4.1</a:t>
                      </a:r>
                      <a:endParaRPr sz="1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Estudio de mercado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3.4.1.2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Estimar ingresos de turistas al país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 Predecesora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 Sucesora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3.4.1.1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3.4.1.3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Requisitos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Lic. En Comercio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•</a:t>
                      </a: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Laptop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Supuestos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accede a la B.D. del Gobierno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 responsable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Peña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Lugar de realización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Oficina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 esfuerzo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Discreto / Prorrateado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/>
          <p:nvPr/>
        </p:nvSpPr>
        <p:spPr>
          <a:xfrm>
            <a:off x="534950" y="2011675"/>
            <a:ext cx="4767300" cy="3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1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4"/>
          <p:cNvSpPr/>
          <p:nvPr/>
        </p:nvSpPr>
        <p:spPr>
          <a:xfrm>
            <a:off x="421225" y="1199325"/>
            <a:ext cx="51732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Secuencia lógica  de actividades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450" y="2837950"/>
            <a:ext cx="5987325" cy="2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/>
          <p:nvPr/>
        </p:nvSpPr>
        <p:spPr>
          <a:xfrm>
            <a:off x="7055475" y="1316325"/>
            <a:ext cx="40278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Diagrama de precedencia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72" y="2837950"/>
            <a:ext cx="4330896" cy="2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/>
          <p:nvPr/>
        </p:nvSpPr>
        <p:spPr>
          <a:xfrm>
            <a:off x="5487275" y="5281075"/>
            <a:ext cx="62655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Creación del calendario y camino crítico (Ordenación de las tareas).​</a:t>
            </a:r>
            <a:endParaRPr sz="15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Revisión y ajuste del calendario (En función del uso de los recursos y según las necesidades).​</a:t>
            </a:r>
            <a:endParaRPr sz="15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5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640250" y="217225"/>
            <a:ext cx="70611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Secuencia de Actividades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276425" y="5473075"/>
            <a:ext cx="442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Cada una de las actividades o hitos del cronograma tiene al menos una actividad sucesora o predecesora, a excepción de la primera y la última</a:t>
            </a:r>
            <a:r>
              <a:rPr lang="en-US" sz="1500" b="1"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/>
          <p:nvPr/>
        </p:nvSpPr>
        <p:spPr>
          <a:xfrm>
            <a:off x="534950" y="2156475"/>
            <a:ext cx="4767300" cy="3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1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3511400" y="392925"/>
            <a:ext cx="63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Diagrama de red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10542901" y="6396300"/>
            <a:ext cx="169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747650" y="1316325"/>
            <a:ext cx="455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Tipos de dependencia de actividades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75" y="2078225"/>
            <a:ext cx="8879025" cy="45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/>
          <p:nvPr/>
        </p:nvSpPr>
        <p:spPr>
          <a:xfrm>
            <a:off x="534950" y="2156475"/>
            <a:ext cx="4767300" cy="3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1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2" name="Google Shape;282;p46"/>
          <p:cNvSpPr/>
          <p:nvPr/>
        </p:nvSpPr>
        <p:spPr>
          <a:xfrm>
            <a:off x="3511400" y="392925"/>
            <a:ext cx="63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Diagrama de red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3" name="Google Shape;283;p46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10542901" y="6396300"/>
            <a:ext cx="169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747650" y="1316325"/>
            <a:ext cx="455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Tipos de dependencia de actividades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00" y="1974475"/>
            <a:ext cx="8879026" cy="45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1860100" y="397050"/>
            <a:ext cx="799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Determinación de la procedencia 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10542901" y="6396300"/>
            <a:ext cx="169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7282550" y="2011675"/>
            <a:ext cx="45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Dependencias Discrecionales</a:t>
            </a:r>
            <a:endParaRPr sz="2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1093875" y="2011675"/>
            <a:ext cx="409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Dependencias Obligatorias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1234250" y="2473375"/>
            <a:ext cx="3633000" cy="3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 del Programa ABC, debe ser precedida de la Codificación del Programa ABC.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se puede colocar los pisos hasta que no termine de fraguar el hormigón.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97" name="Google Shape;297;p47"/>
          <p:cNvSpPr txBox="1"/>
          <p:nvPr/>
        </p:nvSpPr>
        <p:spPr>
          <a:xfrm>
            <a:off x="7654275" y="2548675"/>
            <a:ext cx="37128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Puedo realizar el estudio de viabilidad legal antes que el estudio de viabilidad económica o viceversa.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basa en las mejores prácticas, limitaciones en la asignación de personal.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1707700" y="168450"/>
            <a:ext cx="799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Determinación de la procedencia 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10542901" y="6396300"/>
            <a:ext cx="169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7130150" y="2011675"/>
            <a:ext cx="458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Dependencias Internas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1093875" y="2011675"/>
            <a:ext cx="4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Dependencias Externas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1234250" y="2473375"/>
            <a:ext cx="3633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actividad de prueba de software depende de la entrega del hardware por parte del proveedor.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8"/>
          <p:cNvSpPr txBox="1"/>
          <p:nvPr/>
        </p:nvSpPr>
        <p:spPr>
          <a:xfrm>
            <a:off x="7229400" y="2635725"/>
            <a:ext cx="3633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equipo no puede probar una máquina mientras no la haya ensamblado.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equipo de soporte de Red no puede probar si la internet funciona mientras no la haya configurado.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/>
          <p:nvPr/>
        </p:nvSpPr>
        <p:spPr>
          <a:xfrm>
            <a:off x="534950" y="2011675"/>
            <a:ext cx="4767300" cy="3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1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Es una estrategia para programar los pasos de un plan, con ayuda de un diagrama ver la programación del proyecto que utiliza nodos para dirigir las tareas y los conecta con líneas que representan las dependencias</a:t>
            </a:r>
            <a:endParaRPr sz="21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4" name="Google Shape;314;p49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2945400" y="320850"/>
            <a:ext cx="63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Diagrama de Precedencia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6" name="Google Shape;316;p49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10542901" y="6396300"/>
            <a:ext cx="169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https://www.edrawsoft.com/es/precedence-diagram.html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175" y="2062156"/>
            <a:ext cx="48291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/>
          <p:nvPr/>
        </p:nvSpPr>
        <p:spPr>
          <a:xfrm>
            <a:off x="97466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0"/>
          <p:cNvSpPr/>
          <p:nvPr/>
        </p:nvSpPr>
        <p:spPr>
          <a:xfrm>
            <a:off x="2945400" y="320850"/>
            <a:ext cx="63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Beneficios y Objetivos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0"/>
          <p:cNvSpPr txBox="1"/>
          <p:nvPr/>
        </p:nvSpPr>
        <p:spPr>
          <a:xfrm>
            <a:off x="10542901" y="6396300"/>
            <a:ext cx="169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https://www.edrawsoft.com/es/precedence-diagram.html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 flipH="1">
            <a:off x="1982375" y="1508750"/>
            <a:ext cx="7764300" cy="49950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 conexiones y dependencias entre las actividades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Distingue las actividades que pueden faltar.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Construye el plan general del proyecto.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ayuda a organizar y evitar peligros.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gráfico de red del plan de tareas es un instrumento especializado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1321471" y="3791825"/>
            <a:ext cx="66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8AC92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1298824" y="4529500"/>
            <a:ext cx="66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A4C9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1344131" y="5343375"/>
            <a:ext cx="61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59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1321475" y="3054150"/>
            <a:ext cx="66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982C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1366776" y="2011675"/>
            <a:ext cx="61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CA3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 rot="10800000" flipH="1">
            <a:off x="5146397" y="-60"/>
            <a:ext cx="5948400" cy="1005900"/>
          </a:xfrm>
          <a:prstGeom prst="roundRect">
            <a:avLst>
              <a:gd name="adj" fmla="val 0"/>
            </a:avLst>
          </a:prstGeom>
          <a:solidFill>
            <a:srgbClr val="1982C4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1"/>
          <p:cNvSpPr/>
          <p:nvPr/>
        </p:nvSpPr>
        <p:spPr>
          <a:xfrm>
            <a:off x="716274" y="1632625"/>
            <a:ext cx="404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Introducción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31"/>
          <p:cNvCxnSpPr/>
          <p:nvPr/>
        </p:nvCxnSpPr>
        <p:spPr>
          <a:xfrm>
            <a:off x="1097278" y="1006522"/>
            <a:ext cx="99975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825" y="2852125"/>
            <a:ext cx="2836451" cy="28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1"/>
          <p:cNvSpPr/>
          <p:nvPr/>
        </p:nvSpPr>
        <p:spPr>
          <a:xfrm flipH="1">
            <a:off x="631925" y="2852125"/>
            <a:ext cx="4977300" cy="3445200"/>
          </a:xfrm>
          <a:prstGeom prst="roundRect">
            <a:avLst>
              <a:gd name="adj" fmla="val 0"/>
            </a:avLst>
          </a:prstGeom>
          <a:solidFill>
            <a:srgbClr val="6A4C93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Gestión del Tiempo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Entradas, Herramientas/Técnicas y Salidas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las Actividades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Representación gráfica de la ordenación de tareas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0" y="320850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Ordenación de Tareas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1248775" y="1320450"/>
            <a:ext cx="4341000" cy="52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​</a:t>
            </a:r>
            <a:endParaRPr/>
          </a:p>
        </p:txBody>
      </p:sp>
      <p:sp>
        <p:nvSpPr>
          <p:cNvPr id="339" name="Google Shape;339;p51"/>
          <p:cNvSpPr/>
          <p:nvPr/>
        </p:nvSpPr>
        <p:spPr>
          <a:xfrm>
            <a:off x="1248775" y="1320450"/>
            <a:ext cx="43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Restricciones</a:t>
            </a:r>
            <a:endParaRPr sz="3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6775150" y="1320450"/>
            <a:ext cx="4341000" cy="528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6775150" y="1320450"/>
            <a:ext cx="43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Supuestos</a:t>
            </a:r>
            <a:endParaRPr sz="3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6775100" y="2288300"/>
            <a:ext cx="40740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Poppins"/>
              <a:buChar char="●"/>
            </a:pPr>
            <a:r>
              <a:rPr lang="en-US" sz="2100">
                <a:latin typeface="Poppins"/>
                <a:ea typeface="Poppins"/>
                <a:cs typeface="Poppins"/>
                <a:sym typeface="Poppins"/>
              </a:rPr>
              <a:t>Factores que se consideran verdaderos durante la planificación.​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Poppins"/>
              <a:buChar char="●"/>
            </a:pPr>
            <a:r>
              <a:rPr lang="en-US" sz="2100">
                <a:latin typeface="Poppins"/>
                <a:ea typeface="Poppins"/>
                <a:cs typeface="Poppins"/>
                <a:sym typeface="Poppins"/>
              </a:rPr>
              <a:t>Están directamente relacionados con los riesgos del proyecto.​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Poppins"/>
              <a:buChar char="●"/>
            </a:pPr>
            <a:r>
              <a:rPr lang="en-US" sz="2100">
                <a:latin typeface="Poppins"/>
                <a:ea typeface="Poppins"/>
                <a:cs typeface="Poppins"/>
                <a:sym typeface="Poppins"/>
              </a:rPr>
              <a:t>Tiene un grado de riesgo y no cumplirse durante el desarrollo.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1382275" y="2320050"/>
            <a:ext cx="40740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●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Son los factores que limitan las opciones del equipo de desarrollo.​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●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Son impuestas por el cliente o la Dirección de la Empresa.​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/>
          <p:nvPr/>
        </p:nvSpPr>
        <p:spPr>
          <a:xfrm>
            <a:off x="0" y="92250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Factores en el Diagrama de Precedencia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9" name="Google Shape;349;p52"/>
          <p:cNvSpPr/>
          <p:nvPr/>
        </p:nvSpPr>
        <p:spPr>
          <a:xfrm>
            <a:off x="552725" y="1244250"/>
            <a:ext cx="5424900" cy="27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​</a:t>
            </a:r>
            <a:endParaRPr/>
          </a:p>
        </p:txBody>
      </p:sp>
      <p:sp>
        <p:nvSpPr>
          <p:cNvPr id="350" name="Google Shape;350;p52"/>
          <p:cNvSpPr/>
          <p:nvPr/>
        </p:nvSpPr>
        <p:spPr>
          <a:xfrm>
            <a:off x="757375" y="1244250"/>
            <a:ext cx="483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Principios para la toma de decisiones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6046875" y="4095500"/>
            <a:ext cx="5751600" cy="2594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6046875" y="4095500"/>
            <a:ext cx="57516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Método comparativo de relevancia.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552725" y="2934300"/>
            <a:ext cx="5424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función de nuestra comprensión de los asuntos importantes. 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"/>
          <p:cNvSpPr txBox="1"/>
          <p:nvPr/>
        </p:nvSpPr>
        <p:spPr>
          <a:xfrm>
            <a:off x="6046875" y="5502200"/>
            <a:ext cx="57516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Siguen colectivamente el proceso de acuerdo/votación/cola básica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l="18908" r="13391"/>
          <a:stretch/>
        </p:blipFill>
        <p:spPr>
          <a:xfrm>
            <a:off x="1602326" y="4247850"/>
            <a:ext cx="3142500" cy="2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425" y="1457711"/>
            <a:ext cx="3142500" cy="2195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/>
          <p:nvPr/>
        </p:nvSpPr>
        <p:spPr>
          <a:xfrm>
            <a:off x="525800" y="1005850"/>
            <a:ext cx="1077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Representación Gráfica para la Ordenación de las Tareas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4"/>
          <p:cNvSpPr/>
          <p:nvPr/>
        </p:nvSpPr>
        <p:spPr>
          <a:xfrm>
            <a:off x="3250647" y="1929170"/>
            <a:ext cx="56907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Existen varios métodos de representación: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887200" y="2859050"/>
            <a:ext cx="30000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 Gantt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4596000" y="2611250"/>
            <a:ext cx="30000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 Precedencias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8304800" y="2611250"/>
            <a:ext cx="30000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Flechas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23350"/>
            <a:ext cx="11887200" cy="213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/>
        </p:nvSpPr>
        <p:spPr>
          <a:xfrm>
            <a:off x="492900" y="351750"/>
            <a:ext cx="4436400" cy="1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Diagrama de Gantt</a:t>
            </a:r>
            <a:endParaRPr sz="47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125" y="1432600"/>
            <a:ext cx="6859276" cy="548555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5"/>
          <p:cNvSpPr txBox="1"/>
          <p:nvPr/>
        </p:nvSpPr>
        <p:spPr>
          <a:xfrm>
            <a:off x="241950" y="2055750"/>
            <a:ext cx="5246100" cy="4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representa en un cuadro de doble entrada:</a:t>
            </a:r>
            <a:endParaRPr sz="26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 eje horizontal se representa el tiempo.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 eje vertical las tareas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Cada tarea se representa como un rectángulo que va desde el inicio hasta el fin de la tarea.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/>
        </p:nvSpPr>
        <p:spPr>
          <a:xfrm>
            <a:off x="492900" y="351750"/>
            <a:ext cx="683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Diagrama de Precedencia</a:t>
            </a:r>
            <a:endParaRPr sz="47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351000" y="1464225"/>
            <a:ext cx="83577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Char char="●"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 un grafo ordenado.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Char char="●"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 tareas se representa como nodos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Char char="●"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 relaciones entre tareas son arcos.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Char char="●"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Los arcos van desde la tarea antecesora a la predecesora, a través de una flecha.</a:t>
            </a: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/>
        </p:nvSpPr>
        <p:spPr>
          <a:xfrm>
            <a:off x="492900" y="351750"/>
            <a:ext cx="683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Diagrama de Precedencia</a:t>
            </a:r>
            <a:endParaRPr sz="47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725" y="1527162"/>
            <a:ext cx="5180775" cy="48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0" y="2460700"/>
            <a:ext cx="6395825" cy="25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/>
        </p:nvSpPr>
        <p:spPr>
          <a:xfrm>
            <a:off x="492900" y="351750"/>
            <a:ext cx="683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Diagrama de Flechas</a:t>
            </a:r>
            <a:endParaRPr sz="47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375" y="3663000"/>
            <a:ext cx="8063250" cy="28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/>
        </p:nvSpPr>
        <p:spPr>
          <a:xfrm>
            <a:off x="413100" y="1060650"/>
            <a:ext cx="11365800" cy="29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 Medium"/>
              <a:buChar char="●"/>
            </a:pPr>
            <a:r>
              <a:rPr lang="en-US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Similar al diagrama de precedencias.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 Medium"/>
              <a:buChar char="●"/>
            </a:pPr>
            <a:r>
              <a:rPr lang="en-US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 tareas se representan como arcos.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 Medium"/>
              <a:buChar char="●"/>
            </a:pPr>
            <a:r>
              <a:rPr lang="en-US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Los nodos son sucesos puntuales en el tiempo, muestran que se han alcanzado un estado, al concluir todas las tareas que llegan a él.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/>
          <p:nvPr/>
        </p:nvSpPr>
        <p:spPr>
          <a:xfrm>
            <a:off x="494875" y="1831475"/>
            <a:ext cx="5251800" cy="4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100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Es una técnica que nos permite determinar las tareas requeridas para finalizar un proyecto y tener cierta flexibilidad en el cronograma. Una ruta crítica en la gestión de proyectos es la ruta más larga de actividades que deben finalizarse a tiempo para completar todo el proyecto. </a:t>
            </a:r>
            <a:endParaRPr sz="21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9975275" y="0"/>
            <a:ext cx="2225039" cy="201168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595E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9"/>
          <p:cNvSpPr/>
          <p:nvPr/>
        </p:nvSpPr>
        <p:spPr>
          <a:xfrm>
            <a:off x="2945400" y="320850"/>
            <a:ext cx="63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Método de la ruta crítica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6" name="Google Shape;416;p59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25" y="2364025"/>
            <a:ext cx="5801426" cy="28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/>
          <p:nvPr/>
        </p:nvSpPr>
        <p:spPr>
          <a:xfrm>
            <a:off x="2082425" y="320850"/>
            <a:ext cx="716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Cómo encontrar la ruta crítica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3" name="Google Shape;423;p60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0"/>
          <p:cNvSpPr txBox="1"/>
          <p:nvPr/>
        </p:nvSpPr>
        <p:spPr>
          <a:xfrm>
            <a:off x="10157075" y="6550200"/>
            <a:ext cx="194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https://asana.com/es/resources/critical-path-method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700" y="1087350"/>
            <a:ext cx="7127756" cy="53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l="11082" t="23907" r="9470" b="22810"/>
          <a:stretch/>
        </p:blipFill>
        <p:spPr>
          <a:xfrm>
            <a:off x="3158475" y="237250"/>
            <a:ext cx="5875050" cy="1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75" y="2535175"/>
            <a:ext cx="5073676" cy="29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000" y="2535175"/>
            <a:ext cx="5073674" cy="298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 txBox="1"/>
          <p:nvPr/>
        </p:nvSpPr>
        <p:spPr>
          <a:xfrm>
            <a:off x="10157075" y="6550200"/>
            <a:ext cx="194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https://blog.hubstaff.com/pert-chart/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9360051" y="4627250"/>
            <a:ext cx="22902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Establecer las políticas, los procedimientos y documentación necesarios para planificar, desarrollar, gestionar, ejecutar y controlar el cronograma del proyecto.​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9360047" y="3981750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CA3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1097294" y="4651556"/>
            <a:ext cx="17346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Identificar los recursos de dichas actividades.​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1097293" y="4006045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8AC92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3"/>
          <p:cNvSpPr/>
          <p:nvPr/>
        </p:nvSpPr>
        <p:spPr>
          <a:xfrm>
            <a:off x="3162990" y="4651556"/>
            <a:ext cx="17346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Determinar cuánto va a durar 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/>
          <p:nvPr/>
        </p:nvSpPr>
        <p:spPr>
          <a:xfrm>
            <a:off x="3162989" y="4006045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A4C9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3"/>
          <p:cNvSpPr/>
          <p:nvPr/>
        </p:nvSpPr>
        <p:spPr>
          <a:xfrm>
            <a:off x="5228685" y="4651556"/>
            <a:ext cx="17346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Establecer cómo se va a controlar el proyecto​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5228684" y="4006045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59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9360048" y="1791881"/>
            <a:ext cx="17346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Secuenciar dichas actividades.​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9360047" y="1129845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982C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7294353" y="1791881"/>
            <a:ext cx="17346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Identificar las actividades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7294352" y="1129845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CA3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7294353" y="4627261"/>
            <a:ext cx="17346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Afrontar situaciones imprevistas que afecten el tiempo del proyecto. ​</a:t>
            </a:r>
            <a:endParaRPr sz="1200" b="0" i="0" u="none" strike="noStrike" cap="none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7294352" y="3981750"/>
            <a:ext cx="173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155C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</a:t>
            </a:r>
            <a:endParaRPr sz="1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287100" y="1470750"/>
            <a:ext cx="5486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LA GESTIÓN DEL TIEMPO NOS PERMITE: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/>
          <p:nvPr/>
        </p:nvSpPr>
        <p:spPr>
          <a:xfrm>
            <a:off x="0" y="320850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Método de la ruta crítica vs Diagrama de Gantt 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1248775" y="1320450"/>
            <a:ext cx="4341000" cy="5287500"/>
          </a:xfrm>
          <a:prstGeom prst="rect">
            <a:avLst/>
          </a:prstGeom>
          <a:solidFill>
            <a:srgbClr val="FCC8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​</a:t>
            </a:r>
            <a:endParaRPr/>
          </a:p>
        </p:txBody>
      </p:sp>
      <p:sp>
        <p:nvSpPr>
          <p:cNvPr id="441" name="Google Shape;441;p62"/>
          <p:cNvSpPr/>
          <p:nvPr/>
        </p:nvSpPr>
        <p:spPr>
          <a:xfrm>
            <a:off x="6775150" y="1320450"/>
            <a:ext cx="4341000" cy="5287500"/>
          </a:xfrm>
          <a:prstGeom prst="rect">
            <a:avLst/>
          </a:prstGeom>
          <a:solidFill>
            <a:srgbClr val="A6CFD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62"/>
          <p:cNvSpPr/>
          <p:nvPr/>
        </p:nvSpPr>
        <p:spPr>
          <a:xfrm>
            <a:off x="1248775" y="1364900"/>
            <a:ext cx="43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Método de la ruta crítica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7026575" y="2828825"/>
            <a:ext cx="39381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Char char="●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Visualiza cómo están progresando las actividades de un proyecto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Char char="●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Se muestra como un diagrama de barras horizontales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Char char="●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Planifica actividades en una escala de tiempo 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1382275" y="2529275"/>
            <a:ext cx="4074000" cy="3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Visualiza rutas críticas y no críticas y calcula la duración del proyecto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Se muestra como un diagrama de red con cajas conectadas entre sí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Planifica las actividades en un diagrama de red sin una escala de tiempo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2"/>
          <p:cNvSpPr/>
          <p:nvPr/>
        </p:nvSpPr>
        <p:spPr>
          <a:xfrm>
            <a:off x="6775150" y="1424875"/>
            <a:ext cx="43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Diagrama de Gantt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2" y="761997"/>
            <a:ext cx="6095998" cy="6096004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51" name="Google Shape;451;p63"/>
          <p:cNvSpPr/>
          <p:nvPr/>
        </p:nvSpPr>
        <p:spPr>
          <a:xfrm>
            <a:off x="420450" y="242300"/>
            <a:ext cx="8925900" cy="20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Procesos en la Gestión del tiempo</a:t>
            </a:r>
            <a:r>
              <a:rPr lang="en-US" sz="5400" b="0" i="0" u="none" strike="noStrike" cap="none">
                <a:solidFill>
                  <a:srgbClr val="8AC92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510020" y="2197925"/>
            <a:ext cx="64872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Construir una casa mediante el Diagrama de Precedencia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3"/>
          <p:cNvSpPr/>
          <p:nvPr/>
        </p:nvSpPr>
        <p:spPr>
          <a:xfrm rot="5400000">
            <a:off x="6858000" y="1523995"/>
            <a:ext cx="5333998" cy="5334003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CA3A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1097281" y="6296516"/>
            <a:ext cx="1531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1097276" y="6468406"/>
            <a:ext cx="1531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A5A5A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</a:t>
            </a:r>
            <a:fld id="{00000000-1234-1234-1234-123412341234}" type="slidenum">
              <a:rPr lang="en-US" sz="1100" b="0" i="0" u="none" strike="noStrike" cap="none">
                <a:solidFill>
                  <a:srgbClr val="A5A5A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31</a:t>
            </a:fld>
            <a:endParaRPr sz="1100" b="0" i="0" u="none" strike="noStrike" cap="none">
              <a:solidFill>
                <a:srgbClr val="A5A5A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56" name="Google Shape;4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1418" y="4110000"/>
            <a:ext cx="4799483" cy="25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/>
          <p:nvPr/>
        </p:nvSpPr>
        <p:spPr>
          <a:xfrm>
            <a:off x="2082425" y="320850"/>
            <a:ext cx="8120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Ejemplo Construyendo una casa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2" name="Google Shape;462;p64"/>
          <p:cNvSpPr/>
          <p:nvPr/>
        </p:nvSpPr>
        <p:spPr>
          <a:xfrm>
            <a:off x="10737296" y="0"/>
            <a:ext cx="1463040" cy="1508761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10157075" y="6550200"/>
            <a:ext cx="194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75" y="1160150"/>
            <a:ext cx="7965368" cy="53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/>
          <p:nvPr/>
        </p:nvSpPr>
        <p:spPr>
          <a:xfrm>
            <a:off x="650077" y="482075"/>
            <a:ext cx="849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Fechas Tempranas</a:t>
            </a:r>
            <a:endParaRPr sz="5400" b="0" i="0" u="none" strike="noStrike" cap="none">
              <a:solidFill>
                <a:srgbClr val="1982C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0" name="Google Shape;480;p66"/>
          <p:cNvSpPr/>
          <p:nvPr/>
        </p:nvSpPr>
        <p:spPr>
          <a:xfrm>
            <a:off x="6666575" y="2116300"/>
            <a:ext cx="4796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Asignamos como </a:t>
            </a:r>
            <a:r>
              <a:rPr lang="en-US">
                <a:solidFill>
                  <a:srgbClr val="FFBD3B"/>
                </a:solidFill>
                <a:latin typeface="Poppins Light"/>
                <a:ea typeface="Poppins Light"/>
                <a:cs typeface="Poppins Light"/>
                <a:sym typeface="Poppins Light"/>
              </a:rPr>
              <a:t>inicio temprano “0” </a:t>
            </a:r>
            <a:r>
              <a:rPr lang="en-US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todas las actividades sin predecesor.​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6"/>
          <p:cNvSpPr txBox="1"/>
          <p:nvPr/>
        </p:nvSpPr>
        <p:spPr>
          <a:xfrm>
            <a:off x="1434048" y="1943925"/>
            <a:ext cx="402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Inicio Temprano (ES)</a:t>
            </a:r>
            <a:endParaRPr sz="24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1434045" y="2416225"/>
            <a:ext cx="366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2F2F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Fecha más temprana en que puede comenzar la actividad​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6"/>
          <p:cNvSpPr/>
          <p:nvPr/>
        </p:nvSpPr>
        <p:spPr>
          <a:xfrm>
            <a:off x="650079" y="1900435"/>
            <a:ext cx="548700" cy="548700"/>
          </a:xfrm>
          <a:prstGeom prst="ellipse">
            <a:avLst/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6"/>
          <p:cNvSpPr txBox="1"/>
          <p:nvPr/>
        </p:nvSpPr>
        <p:spPr>
          <a:xfrm>
            <a:off x="764405" y="1996185"/>
            <a:ext cx="3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16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85" name="Google Shape;4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50" y="2824725"/>
            <a:ext cx="3001600" cy="27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6"/>
          <p:cNvSpPr txBox="1"/>
          <p:nvPr/>
        </p:nvSpPr>
        <p:spPr>
          <a:xfrm>
            <a:off x="1434048" y="3292325"/>
            <a:ext cx="402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Final Temprano (EF)</a:t>
            </a:r>
            <a:endParaRPr sz="24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1434045" y="3764625"/>
            <a:ext cx="366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2F2F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Fecha más temprana en que puede finalizar la actividad​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6"/>
          <p:cNvSpPr/>
          <p:nvPr/>
        </p:nvSpPr>
        <p:spPr>
          <a:xfrm>
            <a:off x="650079" y="3248835"/>
            <a:ext cx="548700" cy="548700"/>
          </a:xfrm>
          <a:prstGeom prst="ellipse">
            <a:avLst/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764405" y="3344585"/>
            <a:ext cx="3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16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90" name="Google Shape;4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425" y="4623525"/>
            <a:ext cx="6469950" cy="2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66"/>
          <p:cNvCxnSpPr/>
          <p:nvPr/>
        </p:nvCxnSpPr>
        <p:spPr>
          <a:xfrm>
            <a:off x="5433400" y="2481475"/>
            <a:ext cx="914400" cy="0"/>
          </a:xfrm>
          <a:prstGeom prst="straightConnector1">
            <a:avLst/>
          </a:prstGeom>
          <a:noFill/>
          <a:ln w="38100" cap="flat" cmpd="sng">
            <a:solidFill>
              <a:srgbClr val="E8EBF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66"/>
          <p:cNvSpPr/>
          <p:nvPr/>
        </p:nvSpPr>
        <p:spPr>
          <a:xfrm>
            <a:off x="6666575" y="3564100"/>
            <a:ext cx="4796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solidFill>
                  <a:srgbClr val="FFBD3B"/>
                </a:solidFill>
                <a:latin typeface="Poppins Light"/>
                <a:ea typeface="Poppins Light"/>
                <a:cs typeface="Poppins Light"/>
                <a:sym typeface="Poppins Light"/>
              </a:rPr>
              <a:t> Final Temprano = Inicio Temprano  + Duración</a:t>
            </a:r>
            <a:endParaRPr b="0" i="0" u="none" strike="noStrike" cap="none">
              <a:solidFill>
                <a:srgbClr val="FFBD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66"/>
          <p:cNvCxnSpPr/>
          <p:nvPr/>
        </p:nvCxnSpPr>
        <p:spPr>
          <a:xfrm>
            <a:off x="5433400" y="3776875"/>
            <a:ext cx="914400" cy="0"/>
          </a:xfrm>
          <a:prstGeom prst="straightConnector1">
            <a:avLst/>
          </a:prstGeom>
          <a:noFill/>
          <a:ln w="38100" cap="flat" cmpd="sng">
            <a:solidFill>
              <a:srgbClr val="E8EBF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66"/>
          <p:cNvSpPr/>
          <p:nvPr/>
        </p:nvSpPr>
        <p:spPr>
          <a:xfrm>
            <a:off x="8776975" y="897100"/>
            <a:ext cx="2490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Recorrido hacia delante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66"/>
          <p:cNvCxnSpPr/>
          <p:nvPr/>
        </p:nvCxnSpPr>
        <p:spPr>
          <a:xfrm>
            <a:off x="7620000" y="1033675"/>
            <a:ext cx="914400" cy="0"/>
          </a:xfrm>
          <a:prstGeom prst="straightConnector1">
            <a:avLst/>
          </a:prstGeom>
          <a:noFill/>
          <a:ln w="38100" cap="flat" cmpd="sng">
            <a:solidFill>
              <a:srgbClr val="E8EBF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/>
          <p:nvPr/>
        </p:nvSpPr>
        <p:spPr>
          <a:xfrm>
            <a:off x="650077" y="482075"/>
            <a:ext cx="849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Fechas Tardías</a:t>
            </a:r>
            <a:endParaRPr sz="5400" b="0" i="0" u="none" strike="noStrike" cap="none">
              <a:solidFill>
                <a:srgbClr val="1982C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1" name="Google Shape;501;p67"/>
          <p:cNvSpPr/>
          <p:nvPr/>
        </p:nvSpPr>
        <p:spPr>
          <a:xfrm>
            <a:off x="6666575" y="2268700"/>
            <a:ext cx="4796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FFCA3A"/>
                </a:solidFill>
                <a:latin typeface="Poppins Light"/>
                <a:ea typeface="Poppins Light"/>
                <a:cs typeface="Poppins Light"/>
                <a:sym typeface="Poppins Light"/>
              </a:rPr>
              <a:t>Inicio Tardío = Final Tardío  -  Duración</a:t>
            </a:r>
            <a:endParaRPr sz="1600" b="0" i="0" u="none" strike="noStrike" cap="none">
              <a:solidFill>
                <a:srgbClr val="FFCA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50" y="2824725"/>
            <a:ext cx="3001600" cy="27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7"/>
          <p:cNvSpPr txBox="1"/>
          <p:nvPr/>
        </p:nvSpPr>
        <p:spPr>
          <a:xfrm>
            <a:off x="1434048" y="1943925"/>
            <a:ext cx="402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Inicio Tardía (LS)</a:t>
            </a:r>
            <a:endParaRPr sz="24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1434045" y="2416225"/>
            <a:ext cx="3668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2F2F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Fecha más retrasada en la que se puede comenzar sin afectar la fecha final del proyecto​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7"/>
          <p:cNvSpPr/>
          <p:nvPr/>
        </p:nvSpPr>
        <p:spPr>
          <a:xfrm>
            <a:off x="650079" y="1900435"/>
            <a:ext cx="548700" cy="548700"/>
          </a:xfrm>
          <a:prstGeom prst="ellipse">
            <a:avLst/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7"/>
          <p:cNvSpPr txBox="1"/>
          <p:nvPr/>
        </p:nvSpPr>
        <p:spPr>
          <a:xfrm>
            <a:off x="764405" y="1996185"/>
            <a:ext cx="3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16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1434048" y="3292325"/>
            <a:ext cx="402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Final Tardío (LF)</a:t>
            </a:r>
            <a:endParaRPr sz="24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1434045" y="3764625"/>
            <a:ext cx="3668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2F2F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Fecha más retrasada en la que puede terminar la actividad sin afectar la fecha final del proyecto​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7"/>
          <p:cNvSpPr/>
          <p:nvPr/>
        </p:nvSpPr>
        <p:spPr>
          <a:xfrm>
            <a:off x="650079" y="3248835"/>
            <a:ext cx="548700" cy="548700"/>
          </a:xfrm>
          <a:prstGeom prst="ellipse">
            <a:avLst/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7"/>
          <p:cNvSpPr txBox="1"/>
          <p:nvPr/>
        </p:nvSpPr>
        <p:spPr>
          <a:xfrm>
            <a:off x="764405" y="3344585"/>
            <a:ext cx="3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1600" b="0" i="0" u="none" strike="noStrike" cap="none">
              <a:solidFill>
                <a:srgbClr val="DDAD5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425" y="4623525"/>
            <a:ext cx="6469950" cy="206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67"/>
          <p:cNvCxnSpPr/>
          <p:nvPr/>
        </p:nvCxnSpPr>
        <p:spPr>
          <a:xfrm>
            <a:off x="5433400" y="2481475"/>
            <a:ext cx="914400" cy="0"/>
          </a:xfrm>
          <a:prstGeom prst="straightConnector1">
            <a:avLst/>
          </a:prstGeom>
          <a:noFill/>
          <a:ln w="38100" cap="flat" cmpd="sng">
            <a:solidFill>
              <a:srgbClr val="E8EBF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3" name="Google Shape;513;p67"/>
          <p:cNvSpPr/>
          <p:nvPr/>
        </p:nvSpPr>
        <p:spPr>
          <a:xfrm>
            <a:off x="6666575" y="3564100"/>
            <a:ext cx="4796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todas las tareas que no tengan sucesoras se les asigna esta fecha como final tardío.​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67"/>
          <p:cNvCxnSpPr/>
          <p:nvPr/>
        </p:nvCxnSpPr>
        <p:spPr>
          <a:xfrm>
            <a:off x="5433400" y="3776875"/>
            <a:ext cx="914400" cy="0"/>
          </a:xfrm>
          <a:prstGeom prst="straightConnector1">
            <a:avLst/>
          </a:prstGeom>
          <a:noFill/>
          <a:ln w="38100" cap="flat" cmpd="sng">
            <a:solidFill>
              <a:srgbClr val="E8EBF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67"/>
          <p:cNvSpPr/>
          <p:nvPr/>
        </p:nvSpPr>
        <p:spPr>
          <a:xfrm>
            <a:off x="7405375" y="897100"/>
            <a:ext cx="2490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Recorrido hacia atrás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67"/>
          <p:cNvCxnSpPr/>
          <p:nvPr/>
        </p:nvCxnSpPr>
        <p:spPr>
          <a:xfrm>
            <a:off x="6248400" y="1033675"/>
            <a:ext cx="914400" cy="0"/>
          </a:xfrm>
          <a:prstGeom prst="straightConnector1">
            <a:avLst/>
          </a:prstGeom>
          <a:noFill/>
          <a:ln w="38100" cap="flat" cmpd="sng">
            <a:solidFill>
              <a:srgbClr val="E8EBF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8"/>
          <p:cNvPicPr preferRelativeResize="0"/>
          <p:nvPr/>
        </p:nvPicPr>
        <p:blipFill rotWithShape="1">
          <a:blip r:embed="rId3">
            <a:alphaModFix/>
          </a:blip>
          <a:srcRect t="3271" b="3271"/>
          <a:stretch/>
        </p:blipFill>
        <p:spPr>
          <a:xfrm>
            <a:off x="5819500" y="936425"/>
            <a:ext cx="6162261" cy="5032318"/>
          </a:xfrm>
          <a:custGeom>
            <a:avLst/>
            <a:gdLst/>
            <a:ahLst/>
            <a:cxnLst/>
            <a:rect l="l" t="t" r="r" b="b"/>
            <a:pathLst>
              <a:path w="4949607" h="4627419" extrusionOk="0">
                <a:moveTo>
                  <a:pt x="0" y="0"/>
                </a:moveTo>
                <a:lnTo>
                  <a:pt x="103287" y="0"/>
                </a:lnTo>
                <a:lnTo>
                  <a:pt x="3699927" y="0"/>
                </a:lnTo>
                <a:lnTo>
                  <a:pt x="4400980" y="0"/>
                </a:lnTo>
                <a:lnTo>
                  <a:pt x="4949607" y="0"/>
                </a:lnTo>
                <a:lnTo>
                  <a:pt x="4949607" y="548627"/>
                </a:lnTo>
                <a:lnTo>
                  <a:pt x="4949607" y="1249680"/>
                </a:lnTo>
                <a:lnTo>
                  <a:pt x="4949607" y="4078791"/>
                </a:lnTo>
                <a:cubicBezTo>
                  <a:pt x="4949607" y="4381789"/>
                  <a:pt x="4703978" y="4627418"/>
                  <a:pt x="4400980" y="4627418"/>
                </a:cubicBezTo>
                <a:lnTo>
                  <a:pt x="103287" y="4627418"/>
                </a:lnTo>
                <a:lnTo>
                  <a:pt x="103287" y="4627419"/>
                </a:lnTo>
                <a:lnTo>
                  <a:pt x="0" y="462741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23" name="Google Shape;523;p68"/>
          <p:cNvSpPr/>
          <p:nvPr/>
        </p:nvSpPr>
        <p:spPr>
          <a:xfrm>
            <a:off x="422937" y="1042076"/>
            <a:ext cx="504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Holgura Libre</a:t>
            </a:r>
            <a:endParaRPr sz="5400" b="0" i="0" u="none" strike="noStrike" cap="none">
              <a:solidFill>
                <a:srgbClr val="1982C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24" name="Google Shape;524;p68"/>
          <p:cNvSpPr/>
          <p:nvPr/>
        </p:nvSpPr>
        <p:spPr>
          <a:xfrm>
            <a:off x="422937" y="2137019"/>
            <a:ext cx="50478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rPr>
              <a:t>Tiempo que una tarea puede retrasarse sin afectar la fecha de inicio de  las  siguientes tareas. </a:t>
            </a:r>
            <a:endParaRPr sz="1600" b="0" i="0" u="none" strike="noStrike" cap="none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5" name="Google Shape;525;p68"/>
          <p:cNvSpPr/>
          <p:nvPr/>
        </p:nvSpPr>
        <p:spPr>
          <a:xfrm>
            <a:off x="622586" y="3482856"/>
            <a:ext cx="4648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1982C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HL = LF – EF = LS – 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8"/>
          <p:cNvSpPr/>
          <p:nvPr/>
        </p:nvSpPr>
        <p:spPr>
          <a:xfrm>
            <a:off x="6309862" y="1042076"/>
            <a:ext cx="504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Holgura Total</a:t>
            </a:r>
            <a:endParaRPr sz="5400" i="0" strike="noStrike" cap="none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27" name="Google Shape;527;p68"/>
          <p:cNvSpPr/>
          <p:nvPr/>
        </p:nvSpPr>
        <p:spPr>
          <a:xfrm>
            <a:off x="6309850" y="2137025"/>
            <a:ext cx="5538300" cy="19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-US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Tiempo que una tarea puede atrasarse sin afectar la fecha de finalización del proyecto. 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-US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Tiempo que una actividad  puede retrasarse sin retrasar la fecha planeada del término del proyecto.            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8" name="Google Shape;528;p68"/>
          <p:cNvSpPr/>
          <p:nvPr/>
        </p:nvSpPr>
        <p:spPr>
          <a:xfrm>
            <a:off x="5819500" y="4575275"/>
            <a:ext cx="60285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HT = Min(ES de Act. Sucesoras) – EF</a:t>
            </a:r>
            <a:endParaRPr sz="16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25" y="4469797"/>
            <a:ext cx="4648576" cy="217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/>
          <p:nvPr/>
        </p:nvSpPr>
        <p:spPr>
          <a:xfrm>
            <a:off x="457225" y="468550"/>
            <a:ext cx="72714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solidFill>
                  <a:srgbClr val="1982C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Ejemplo del cálculo de holguras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150" y="4260800"/>
            <a:ext cx="48768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75" y="1316650"/>
            <a:ext cx="10311745" cy="269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950" y="4631925"/>
            <a:ext cx="1273975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525" y="2941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7525" y="2941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525" y="2941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525" y="3703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525" y="2941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3525" y="34748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525" y="2179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7525" y="34748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7925" y="4631925"/>
            <a:ext cx="1501600" cy="1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525" y="2560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1525" y="2560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525" y="2560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9525" y="2560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9525" y="18746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9525" y="33224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3525" y="3093875"/>
            <a:ext cx="494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7525" y="3093875"/>
            <a:ext cx="494375" cy="1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4375" y="1115300"/>
            <a:ext cx="7635545" cy="4627418"/>
          </a:xfrm>
          <a:custGeom>
            <a:avLst/>
            <a:gdLst/>
            <a:ahLst/>
            <a:cxnLst/>
            <a:rect l="l" t="t" r="r" b="b"/>
            <a:pathLst>
              <a:path w="4998720" h="4627418" extrusionOk="0">
                <a:moveTo>
                  <a:pt x="154278" y="0"/>
                </a:moveTo>
                <a:lnTo>
                  <a:pt x="4844442" y="0"/>
                </a:lnTo>
                <a:cubicBezTo>
                  <a:pt x="4929647" y="0"/>
                  <a:pt x="4998720" y="69073"/>
                  <a:pt x="4998720" y="154278"/>
                </a:cubicBezTo>
                <a:lnTo>
                  <a:pt x="4998720" y="4473140"/>
                </a:lnTo>
                <a:cubicBezTo>
                  <a:pt x="4998720" y="4558345"/>
                  <a:pt x="4929647" y="4627418"/>
                  <a:pt x="4844442" y="4627418"/>
                </a:cubicBezTo>
                <a:lnTo>
                  <a:pt x="154278" y="4627418"/>
                </a:lnTo>
                <a:cubicBezTo>
                  <a:pt x="69073" y="4627418"/>
                  <a:pt x="0" y="4558345"/>
                  <a:pt x="0" y="4473140"/>
                </a:cubicBezTo>
                <a:lnTo>
                  <a:pt x="0" y="154278"/>
                </a:lnTo>
                <a:cubicBezTo>
                  <a:pt x="0" y="69073"/>
                  <a:pt x="69073" y="0"/>
                  <a:pt x="15427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60" name="Google Shape;560;p70"/>
          <p:cNvSpPr/>
          <p:nvPr/>
        </p:nvSpPr>
        <p:spPr>
          <a:xfrm>
            <a:off x="1097275" y="2007522"/>
            <a:ext cx="29517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Holgura Total (HT)</a:t>
            </a:r>
            <a:endParaRPr sz="5400" b="0" i="0" u="none" strike="noStrike" cap="none">
              <a:solidFill>
                <a:srgbClr val="FFCA3A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1" name="Google Shape;561;p70"/>
          <p:cNvSpPr/>
          <p:nvPr/>
        </p:nvSpPr>
        <p:spPr>
          <a:xfrm>
            <a:off x="1097281" y="2461649"/>
            <a:ext cx="29517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Tiempo que disponemos para jugar con el inicio de la tarea sin afectar 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1097280" y="3635850"/>
            <a:ext cx="1734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59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 = 1</a:t>
            </a:r>
            <a:endParaRPr sz="4400">
              <a:solidFill>
                <a:srgbClr val="FF595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59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 = 7</a:t>
            </a:r>
            <a:endParaRPr sz="4400">
              <a:solidFill>
                <a:srgbClr val="FF595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2400">
              <a:solidFill>
                <a:srgbClr val="FF595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097281" y="6296516"/>
            <a:ext cx="1531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A5A5A5"/>
                </a:solidFill>
                <a:latin typeface="Poppins Light"/>
                <a:ea typeface="Poppins Light"/>
                <a:cs typeface="Poppins Light"/>
                <a:sym typeface="Poppins Light"/>
              </a:rPr>
              <a:t>Digital Business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1097276" y="6468406"/>
            <a:ext cx="1531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A5A5A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37</a:t>
            </a:fld>
            <a:endParaRPr sz="1100" b="0" i="0" u="none" strike="noStrike" cap="none">
              <a:solidFill>
                <a:srgbClr val="A5A5A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"/>
          <p:cNvSpPr/>
          <p:nvPr/>
        </p:nvSpPr>
        <p:spPr>
          <a:xfrm>
            <a:off x="1093875" y="2912099"/>
            <a:ext cx="4138500" cy="2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 beneficio clave de este proceso es que proporciona los medios para detectar desviaciones con respecto al plan y establecer acciones correctivas y  preventivas para minimizar el riesgo.</a:t>
            </a:r>
            <a:endParaRPr sz="1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70" name="Google Shape;570;p71"/>
          <p:cNvSpPr/>
          <p:nvPr/>
        </p:nvSpPr>
        <p:spPr>
          <a:xfrm>
            <a:off x="1093876" y="1272250"/>
            <a:ext cx="956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Beneficios del cronograma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1"/>
          <p:cNvSpPr/>
          <p:nvPr/>
        </p:nvSpPr>
        <p:spPr>
          <a:xfrm>
            <a:off x="6952825" y="2912149"/>
            <a:ext cx="4138500" cy="2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 el proceso de monitorear el estado de las actividades del proyecto para actualizar el avance del mismo y gestionar los cambios de la línea base del cronograma a fin de cumplir el plan.</a:t>
            </a:r>
            <a:endParaRPr sz="1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72" name="Google Shape;572;p71"/>
          <p:cNvSpPr txBox="1"/>
          <p:nvPr/>
        </p:nvSpPr>
        <p:spPr>
          <a:xfrm>
            <a:off x="1097281" y="6296516"/>
            <a:ext cx="153161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Digital Business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1"/>
          <p:cNvSpPr txBox="1"/>
          <p:nvPr/>
        </p:nvSpPr>
        <p:spPr>
          <a:xfrm>
            <a:off x="1097276" y="6468406"/>
            <a:ext cx="1531619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38</a:t>
            </a:fld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/>
        </p:nvSpPr>
        <p:spPr>
          <a:xfrm>
            <a:off x="1097273" y="2763175"/>
            <a:ext cx="5985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Conclusiones</a:t>
            </a:r>
            <a:r>
              <a:rPr lang="en-US" sz="6600" b="0" i="0" u="none" strike="noStrike" cap="none">
                <a:solidFill>
                  <a:srgbClr val="1982C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2"/>
          <p:cNvSpPr txBox="1"/>
          <p:nvPr/>
        </p:nvSpPr>
        <p:spPr>
          <a:xfrm>
            <a:off x="1097273" y="2336025"/>
            <a:ext cx="253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CA3A"/>
                </a:solidFill>
                <a:latin typeface="Nunito"/>
                <a:ea typeface="Nunito"/>
                <a:cs typeface="Nunito"/>
                <a:sym typeface="Nunito"/>
              </a:rPr>
              <a:t>Gestión del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2"/>
          <p:cNvSpPr/>
          <p:nvPr/>
        </p:nvSpPr>
        <p:spPr>
          <a:xfrm>
            <a:off x="1097281" y="3851926"/>
            <a:ext cx="3500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81" name="Google Shape;581;p72"/>
          <p:cNvSpPr txBox="1"/>
          <p:nvPr/>
        </p:nvSpPr>
        <p:spPr>
          <a:xfrm>
            <a:off x="1097281" y="6296516"/>
            <a:ext cx="1531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Digital Business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2"/>
          <p:cNvSpPr txBox="1"/>
          <p:nvPr/>
        </p:nvSpPr>
        <p:spPr>
          <a:xfrm>
            <a:off x="1097276" y="6468406"/>
            <a:ext cx="1531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39</a:t>
            </a:fld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34"/>
          <p:cNvGrpSpPr/>
          <p:nvPr/>
        </p:nvGrpSpPr>
        <p:grpSpPr>
          <a:xfrm>
            <a:off x="7509568" y="1586327"/>
            <a:ext cx="4407490" cy="4643951"/>
            <a:chOff x="5632317" y="1189775"/>
            <a:chExt cx="3305700" cy="3483050"/>
          </a:xfrm>
        </p:grpSpPr>
        <p:sp>
          <p:nvSpPr>
            <p:cNvPr id="165" name="Google Shape;165;p3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SALIDAS - RESULTADOS​</a:t>
              </a:r>
              <a:endPara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34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Plan de Gestión del Tiempo​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Lineamientos, reportes de variación y actualización del cronograma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34"/>
          <p:cNvGrpSpPr/>
          <p:nvPr/>
        </p:nvGrpSpPr>
        <p:grpSpPr>
          <a:xfrm>
            <a:off x="0" y="1586613"/>
            <a:ext cx="4729082" cy="4643665"/>
            <a:chOff x="0" y="1189989"/>
            <a:chExt cx="3546900" cy="3482836"/>
          </a:xfrm>
        </p:grpSpPr>
        <p:sp>
          <p:nvSpPr>
            <p:cNvPr id="168" name="Google Shape;168;p3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ENTRADAS -RECURSOS</a:t>
              </a:r>
              <a:endPara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3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Plan de gestión del proyecto​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Acta de Constitución​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Factores Ambientales​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Activos de los procesos de la organización​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EDT​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Información del Calendario​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Planificación de recursos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34"/>
          <p:cNvGrpSpPr/>
          <p:nvPr/>
        </p:nvGrpSpPr>
        <p:grpSpPr>
          <a:xfrm>
            <a:off x="3925507" y="1586327"/>
            <a:ext cx="4407490" cy="4643951"/>
            <a:chOff x="2944204" y="1189775"/>
            <a:chExt cx="3305700" cy="3483050"/>
          </a:xfrm>
        </p:grpSpPr>
        <p:sp>
          <p:nvSpPr>
            <p:cNvPr id="171" name="Google Shape;171;p34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HERRAMIENTAS Y TÉCNICAS - PROCESOS​</a:t>
              </a:r>
              <a:endPara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34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Juicio de expertos​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Reuniones​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Planificar las secuencias de actividades – Diagrama Red y el Cuadro de Gantt​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Hacer y comunicar el progreso del cronograma​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Revisar y monitorear las variaciones​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Adaptar o actualizar el cronograma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2" y="761997"/>
            <a:ext cx="6095998" cy="6096004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35"/>
          <p:cNvSpPr/>
          <p:nvPr/>
        </p:nvSpPr>
        <p:spPr>
          <a:xfrm>
            <a:off x="473825" y="251850"/>
            <a:ext cx="1094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Entradas - Definir la secuencia actividades​</a:t>
            </a:r>
            <a:endParaRPr sz="36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571100" y="1638525"/>
            <a:ext cx="5524800" cy="4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Char char="●"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Identificar y crear las secuencias de actividades en una lista, para  producir los diferentes entregables del proyecto.​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Char char="●"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identificar qué actividad está antes o después es el proceso de identificar las relaciones de dependencias entre las actividades​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0" name="Google Shape;180;p35"/>
          <p:cNvSpPr/>
          <p:nvPr/>
        </p:nvSpPr>
        <p:spPr>
          <a:xfrm rot="5400000">
            <a:off x="6858000" y="1523995"/>
            <a:ext cx="5333998" cy="5334003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CA3A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 l="5830" t="4804" r="4875" b="6871"/>
          <a:stretch/>
        </p:blipFill>
        <p:spPr>
          <a:xfrm>
            <a:off x="8357650" y="2312213"/>
            <a:ext cx="3404150" cy="375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2" y="761997"/>
            <a:ext cx="6095998" cy="6096004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7" name="Google Shape;187;p36"/>
          <p:cNvSpPr/>
          <p:nvPr/>
        </p:nvSpPr>
        <p:spPr>
          <a:xfrm>
            <a:off x="473825" y="251850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Entradas  - Definir las actividades​</a:t>
            </a:r>
            <a:endParaRPr sz="36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571100" y="1638525"/>
            <a:ext cx="5229300" cy="4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AutoNum type="arabicPeriod"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Proceso de elaborar la EDT.​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AutoNum type="arabicPeriod"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Los paquetes de trabajo identificado, se descomponen en componentes más pequeños denominados actividades, que representan el trabajo necesario para completar el paquete de trabajo.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9" name="Google Shape;189;p36"/>
          <p:cNvSpPr/>
          <p:nvPr/>
        </p:nvSpPr>
        <p:spPr>
          <a:xfrm rot="5400000">
            <a:off x="6858000" y="1523995"/>
            <a:ext cx="5333998" cy="5334003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CA3A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4">
            <a:alphaModFix/>
          </a:blip>
          <a:srcRect l="5830" t="4804" r="4875" b="6871"/>
          <a:stretch/>
        </p:blipFill>
        <p:spPr>
          <a:xfrm>
            <a:off x="8357650" y="2312213"/>
            <a:ext cx="3404150" cy="375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2" y="761997"/>
            <a:ext cx="6095998" cy="6096004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6" name="Google Shape;196;p37"/>
          <p:cNvSpPr/>
          <p:nvPr/>
        </p:nvSpPr>
        <p:spPr>
          <a:xfrm>
            <a:off x="473825" y="251850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Herramientas y Técnicas</a:t>
            </a:r>
            <a:endParaRPr sz="36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/>
          <p:nvPr/>
        </p:nvSpPr>
        <p:spPr>
          <a:xfrm>
            <a:off x="571100" y="1638525"/>
            <a:ext cx="48210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Descomposición:</a:t>
            </a:r>
            <a:endParaRPr sz="27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Subdividir los paquetes de trabajo en actividades para manejarlo más fácilmente.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lista de actividades y el diccionario del EDT se puede hacer de forma secuencial.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D8D8D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8" name="Google Shape;198;p37"/>
          <p:cNvSpPr/>
          <p:nvPr/>
        </p:nvSpPr>
        <p:spPr>
          <a:xfrm rot="5400000">
            <a:off x="6858000" y="1523995"/>
            <a:ext cx="5333998" cy="5334003"/>
          </a:xfrm>
          <a:custGeom>
            <a:avLst/>
            <a:gdLst/>
            <a:ahLst/>
            <a:cxnLst/>
            <a:rect l="l" t="t" r="r" b="b"/>
            <a:pathLst>
              <a:path w="6095998" h="6096003" extrusionOk="0">
                <a:moveTo>
                  <a:pt x="0" y="0"/>
                </a:moveTo>
                <a:lnTo>
                  <a:pt x="6095998" y="0"/>
                </a:lnTo>
                <a:lnTo>
                  <a:pt x="6095998" y="6096003"/>
                </a:lnTo>
                <a:lnTo>
                  <a:pt x="5782300" y="6088071"/>
                </a:lnTo>
                <a:cubicBezTo>
                  <a:pt x="2561357" y="5924801"/>
                  <a:pt x="0" y="3261519"/>
                  <a:pt x="0" y="0"/>
                </a:cubicBezTo>
                <a:close/>
              </a:path>
            </a:pathLst>
          </a:custGeom>
          <a:solidFill>
            <a:srgbClr val="FFCA3A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4">
            <a:alphaModFix/>
          </a:blip>
          <a:srcRect l="5830" t="4804" r="4875" b="6871"/>
          <a:stretch/>
        </p:blipFill>
        <p:spPr>
          <a:xfrm>
            <a:off x="8357650" y="2312213"/>
            <a:ext cx="3404150" cy="375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4800" y="0"/>
            <a:ext cx="7680957" cy="6858005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5" name="Google Shape;205;p38"/>
          <p:cNvSpPr/>
          <p:nvPr/>
        </p:nvSpPr>
        <p:spPr>
          <a:xfrm>
            <a:off x="473825" y="251850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Herramientas y Técnicas</a:t>
            </a:r>
            <a:endParaRPr sz="36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800" y="1411150"/>
            <a:ext cx="10674400" cy="46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53D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625" y="4330477"/>
            <a:ext cx="11277596" cy="2529842"/>
          </a:xfrm>
          <a:custGeom>
            <a:avLst/>
            <a:gdLst/>
            <a:ahLst/>
            <a:cxnLst/>
            <a:rect l="l" t="t" r="r" b="b"/>
            <a:pathLst>
              <a:path w="6095998" h="6096004" extrusionOk="0">
                <a:moveTo>
                  <a:pt x="6095998" y="0"/>
                </a:moveTo>
                <a:lnTo>
                  <a:pt x="6095998" y="6096004"/>
                </a:lnTo>
                <a:lnTo>
                  <a:pt x="0" y="6096004"/>
                </a:lnTo>
                <a:lnTo>
                  <a:pt x="7932" y="5782305"/>
                </a:lnTo>
                <a:cubicBezTo>
                  <a:pt x="171202" y="2561361"/>
                  <a:pt x="2834482" y="0"/>
                  <a:pt x="60959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2" name="Google Shape;212;p39"/>
          <p:cNvSpPr/>
          <p:nvPr/>
        </p:nvSpPr>
        <p:spPr>
          <a:xfrm>
            <a:off x="473825" y="251850"/>
            <a:ext cx="91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Herramientas y Técnicas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Ejemplo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13" y="1024350"/>
            <a:ext cx="10368776" cy="5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2339F9C32151429E63C77B3717C312" ma:contentTypeVersion="4" ma:contentTypeDescription="Crear nuevo documento." ma:contentTypeScope="" ma:versionID="6550ceb8f1e4f1658eed55d6b90c28b6">
  <xsd:schema xmlns:xsd="http://www.w3.org/2001/XMLSchema" xmlns:xs="http://www.w3.org/2001/XMLSchema" xmlns:p="http://schemas.microsoft.com/office/2006/metadata/properties" xmlns:ns2="416fdcf3-98cd-4c9f-9ce2-e5e660926348" targetNamespace="http://schemas.microsoft.com/office/2006/metadata/properties" ma:root="true" ma:fieldsID="b0af554176bba9e75f6ec6cb9f98dfe5" ns2:_="">
    <xsd:import namespace="416fdcf3-98cd-4c9f-9ce2-e5e6609263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6fdcf3-98cd-4c9f-9ce2-e5e660926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177222-7F28-41B8-9DD2-326818969A66}"/>
</file>

<file path=customXml/itemProps2.xml><?xml version="1.0" encoding="utf-8"?>
<ds:datastoreItem xmlns:ds="http://schemas.openxmlformats.org/officeDocument/2006/customXml" ds:itemID="{69843751-5974-4EE9-8A38-D8A73AACB0A7}"/>
</file>

<file path=customXml/itemProps3.xml><?xml version="1.0" encoding="utf-8"?>
<ds:datastoreItem xmlns:ds="http://schemas.openxmlformats.org/officeDocument/2006/customXml" ds:itemID="{8FEEA43A-38C7-4B8A-A5B3-427D8736B09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1798</Words>
  <Application>Microsoft Office PowerPoint</Application>
  <PresentationFormat>Widescreen</PresentationFormat>
  <Paragraphs>277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Oxygen</vt:lpstr>
      <vt:lpstr>Poppins Medium</vt:lpstr>
      <vt:lpstr>Calibri</vt:lpstr>
      <vt:lpstr>Courier New</vt:lpstr>
      <vt:lpstr>Roboto</vt:lpstr>
      <vt:lpstr>Arial</vt:lpstr>
      <vt:lpstr>Nunito</vt:lpstr>
      <vt:lpstr>Poppins Light</vt:lpstr>
      <vt:lpstr>Poppins SemiBold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FERNANDO CUTIRE</cp:lastModifiedBy>
  <cp:revision>2</cp:revision>
  <dcterms:modified xsi:type="dcterms:W3CDTF">2022-05-18T04:17:10Z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0x010100562339F9C32151429E63C77B3717C312</vt:lpwstr>
  </property>
</Properties>
</file>